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00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dk1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png"/><Relationship Id="rId4" Type="http://schemas.openxmlformats.org/officeDocument/2006/relationships/hyperlink" Target="https://www.youtube.com/watch?v=X6N6IsuF7Do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1066800" y="1720267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MLA Formatting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1676400" y="28400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457200" algn="l">
              <a:spcBef>
                <a:spcPts val="0"/>
              </a:spcBef>
              <a:buNone/>
            </a:pPr>
            <a:r>
              <a:rPr lang="en"/>
              <a:t>LT: I can format a document and cite evidence using MLA guidelines.</a:t>
            </a:r>
          </a:p>
        </p:txBody>
      </p:sp>
      <p:sp>
        <p:nvSpPr>
          <p:cNvPr id="32" name="Shape 32"/>
          <p:cNvSpPr txBox="1"/>
          <p:nvPr/>
        </p:nvSpPr>
        <p:spPr>
          <a:xfrm>
            <a:off x="163950" y="189975"/>
            <a:ext cx="1413900" cy="155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Mary Johnson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Ms. Reisdorf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English 9B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1/23/15</a:t>
            </a:r>
          </a:p>
        </p:txBody>
      </p:sp>
      <p:sp>
        <p:nvSpPr>
          <p:cNvPr id="33" name="Shape 33"/>
          <p:cNvSpPr txBox="1"/>
          <p:nvPr/>
        </p:nvSpPr>
        <p:spPr>
          <a:xfrm>
            <a:off x="7736100" y="103250"/>
            <a:ext cx="1231800" cy="3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Johnson 1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When &amp; Why do I need to use MLA</a:t>
            </a:r>
          </a:p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CC0000"/>
                </a:solidFill>
              </a:rPr>
              <a:t>When: </a:t>
            </a:r>
            <a:r>
              <a:rPr lang="en"/>
              <a:t>Typically used in the liberal arts and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          humanities (English, Social Studies, etc.)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CC0000"/>
                </a:solidFill>
              </a:rPr>
              <a:t>Why:</a:t>
            </a:r>
            <a:r>
              <a:rPr lang="en"/>
              <a:t>  Having a common formatting system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          makes it easier for readers to read and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          navigate through your work.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457200" y="-175021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MLA Checklist: (write this down)</a:t>
            </a:r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1066800" y="438150"/>
            <a:ext cx="6834599" cy="4705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 sz="2400">
                <a:solidFill>
                  <a:srgbClr val="CC0000"/>
                </a:solidFill>
              </a:rPr>
              <a:t>⏩   Header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	⏩ First and Last Name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⏩ Teacher’s Name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⏩ Name of Class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⏩ Date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2400">
                <a:solidFill>
                  <a:srgbClr val="CC0000"/>
                </a:solidFill>
              </a:rPr>
              <a:t>⏩  Page #s W/ Last Name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2400">
                <a:solidFill>
                  <a:srgbClr val="CC0000"/>
                </a:solidFill>
              </a:rPr>
              <a:t>⏩  Correct Font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sz="2400"/>
              <a:t>⏩  Size 12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sz="2400"/>
              <a:t>⏩  Times New Roman/Arial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2400">
                <a:solidFill>
                  <a:srgbClr val="CC0000"/>
                </a:solidFill>
              </a:rPr>
              <a:t>⏩  Double Space &amp; One Inch Margins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 sz="2500"/>
          </a:p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 sz="25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5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/>
          <p:nvPr/>
        </p:nvSpPr>
        <p:spPr>
          <a:xfrm>
            <a:off x="6089050" y="690750"/>
            <a:ext cx="1644900" cy="18863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Mary Johnson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Ms. Reisdorf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English 9B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1/23/15</a:t>
            </a:r>
          </a:p>
        </p:txBody>
      </p:sp>
      <p:sp>
        <p:nvSpPr>
          <p:cNvPr id="47" name="Shape 47"/>
          <p:cNvSpPr/>
          <p:nvPr/>
        </p:nvSpPr>
        <p:spPr>
          <a:xfrm>
            <a:off x="6089050" y="2975800"/>
            <a:ext cx="1644900" cy="4395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Reisdorf 1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-98821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Example:</a:t>
            </a:r>
          </a:p>
        </p:txBody>
      </p:sp>
      <p:pic>
        <p:nvPicPr>
          <p:cNvPr id="53" name="Shape 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3225" y="839950"/>
            <a:ext cx="5834324" cy="3775149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 txBox="1"/>
          <p:nvPr/>
        </p:nvSpPr>
        <p:spPr>
          <a:xfrm>
            <a:off x="2425250" y="4563800"/>
            <a:ext cx="5326200" cy="2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How to format document in Google Docs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Parenthetical Citations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457200" y="1063375"/>
            <a:ext cx="8229600" cy="3862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When using textual evidence, you must cite it with an </a:t>
            </a:r>
            <a:r>
              <a:rPr b="1" lang="en">
                <a:solidFill>
                  <a:srgbClr val="0000FF"/>
                </a:solidFill>
              </a:rPr>
              <a:t>in-text parenthetical citation.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>
              <a:solidFill>
                <a:srgbClr val="0000FF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 u="sng">
              <a:solidFill>
                <a:srgbClr val="0000FF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 sz="2000" u="sng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b="1" lang="en" sz="2000" u="sng">
                <a:solidFill>
                  <a:srgbClr val="000000"/>
                </a:solidFill>
              </a:rPr>
              <a:t>Requirements: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Parenthesis 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Page Number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Period on OUTSIDE of citation.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</p:txBody>
      </p:sp>
      <p:sp>
        <p:nvSpPr>
          <p:cNvPr id="61" name="Shape 61"/>
          <p:cNvSpPr/>
          <p:nvPr/>
        </p:nvSpPr>
        <p:spPr>
          <a:xfrm>
            <a:off x="592350" y="2352875"/>
            <a:ext cx="7760400" cy="10686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60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The author claims that dogs have been studied for a long time, “For decades, scientists have been studying ‘social cognition’ in dogs” </a:t>
            </a:r>
            <a:r>
              <a:rPr b="1" lang="en" sz="2000">
                <a:solidFill>
                  <a:schemeClr val="dk1"/>
                </a:solidFill>
              </a:rPr>
              <a:t>(1).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